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12611" r:id="rId3"/>
    <p:sldId id="12610" r:id="rId4"/>
    <p:sldId id="12613" r:id="rId5"/>
    <p:sldId id="12614" r:id="rId6"/>
    <p:sldId id="12616" r:id="rId7"/>
    <p:sldId id="12617" r:id="rId8"/>
    <p:sldId id="12619" r:id="rId9"/>
    <p:sldId id="12620" r:id="rId10"/>
    <p:sldId id="12627" r:id="rId11"/>
    <p:sldId id="12629" r:id="rId12"/>
    <p:sldId id="12622" r:id="rId13"/>
    <p:sldId id="12623" r:id="rId14"/>
    <p:sldId id="12624" r:id="rId15"/>
    <p:sldId id="12639" r:id="rId16"/>
    <p:sldId id="12640" r:id="rId17"/>
    <p:sldId id="12621" r:id="rId18"/>
    <p:sldId id="12642" r:id="rId19"/>
    <p:sldId id="12641" r:id="rId20"/>
    <p:sldId id="25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Rg st="1" end="2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5DFE7"/>
    <a:srgbClr val="9AA4C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2024/4/16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2024/4/16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smtClean="0"/>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2024/4/16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435" y="2146457"/>
            <a:ext cx="12192000" cy="3976379"/>
          </a:xfrm>
          <a:prstGeom prst="rect">
            <a:avLst/>
          </a:prstGeom>
        </p:spPr>
      </p:pic>
      <p:sp>
        <p:nvSpPr>
          <p:cNvPr id="29" name="文本框 28"/>
          <p:cNvSpPr txBox="1"/>
          <p:nvPr/>
        </p:nvSpPr>
        <p:spPr>
          <a:xfrm>
            <a:off x="1417671" y="1790162"/>
            <a:ext cx="9993279" cy="2061210"/>
          </a:xfrm>
          <a:prstGeom prst="rect">
            <a:avLst/>
          </a:prstGeom>
          <a:noFill/>
        </p:spPr>
        <p:txBody>
          <a:bodyPr wrap="square" rtlCol="0">
            <a:spAutoFit/>
          </a:bodyPr>
          <a:lstStyle/>
          <a:p>
            <a:pPr algn="ctr"/>
            <a:r>
              <a:rPr lang="vi-VN" sz="40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CHỦ ĐỀ 10: NĂNG LƯỢNG</a:t>
            </a:r>
          </a:p>
          <a:p>
            <a:pPr algn="ctr"/>
            <a:r>
              <a:rPr 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BÀI 3</a:t>
            </a:r>
            <a:r>
              <a:rPr lang="en-US" alt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1</a:t>
            </a:r>
            <a:r>
              <a:rPr 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 </a:t>
            </a:r>
            <a:r>
              <a:rPr lang="en-US" altLang="vi-VN" sz="4400" b="1" dirty="0" smtClean="0">
                <a:gradFill>
                  <a:gsLst>
                    <a:gs pos="0">
                      <a:srgbClr val="007BD3"/>
                    </a:gs>
                    <a:gs pos="100000">
                      <a:srgbClr val="034373"/>
                    </a:gs>
                  </a:gsLst>
                  <a:lin scaled="0"/>
                </a:gradFill>
                <a:latin typeface="Yeseva One" panose="00000500000000000000" charset="0"/>
                <a:ea typeface="Yeseva One" panose="00000500000000000000" charset="0"/>
                <a:sym typeface="Yeseva One" panose="00000500000000000000" charset="0"/>
              </a:rPr>
              <a:t>SỰ CHUYỂN HÓA NĂNG LƯỢNG (Tiết 4)</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45745" y="318770"/>
            <a:ext cx="7711440" cy="5631180"/>
          </a:xfrm>
          <a:prstGeom prst="rect">
            <a:avLst/>
          </a:prstGeom>
          <a:noFill/>
        </p:spPr>
        <p:txBody>
          <a:bodyPr wrap="square" rtlCol="0" anchor="t">
            <a:spAutoFit/>
          </a:bodyPr>
          <a:lstStyle/>
          <a:p>
            <a:r>
              <a:rPr lang="en-US" sz="3600" b="1">
                <a:latin typeface="Times New Roman" panose="02020603050405020304" pitchFamily="18" charset="0"/>
                <a:cs typeface="Times New Roman" panose="02020603050405020304" pitchFamily="18" charset="0"/>
              </a:rPr>
              <a:t>Câu 11</a:t>
            </a:r>
            <a:r>
              <a:rPr lang="en-US" sz="3600" i="1">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Hình vẽ dưới đây mô tả máy sấy tóc đang hoạt động. Mũi tên trên sơ đồ dòng năng lượng cho thấy sự chuyển hóa điện năng thành ba dạng năng lượng khác. Tên ba năng lượng đó là:</a:t>
            </a:r>
          </a:p>
          <a:p>
            <a:r>
              <a:rPr lang="en-US" sz="3600">
                <a:latin typeface="Times New Roman" panose="02020603050405020304" pitchFamily="18" charset="0"/>
                <a:cs typeface="Times New Roman" panose="02020603050405020304" pitchFamily="18" charset="0"/>
              </a:rPr>
              <a:t>A. thế năng, động năng, năng lượng âm</a:t>
            </a:r>
          </a:p>
          <a:p>
            <a:r>
              <a:rPr lang="en-US" sz="3600">
                <a:latin typeface="Times New Roman" panose="02020603050405020304" pitchFamily="18" charset="0"/>
                <a:cs typeface="Times New Roman" panose="02020603050405020304" pitchFamily="18" charset="0"/>
              </a:rPr>
              <a:t>B. nhiệt năng, động năng, năng lượng âm</a:t>
            </a:r>
          </a:p>
          <a:p>
            <a:r>
              <a:rPr lang="en-US" sz="3600">
                <a:latin typeface="Times New Roman" panose="02020603050405020304" pitchFamily="18" charset="0"/>
                <a:cs typeface="Times New Roman" panose="02020603050405020304" pitchFamily="18" charset="0"/>
              </a:rPr>
              <a:t>C. nhiệt năng, động năng, thế năng</a:t>
            </a:r>
          </a:p>
          <a:p>
            <a:r>
              <a:rPr lang="en-US" sz="3600">
                <a:latin typeface="Times New Roman" panose="02020603050405020304" pitchFamily="18" charset="0"/>
                <a:cs typeface="Times New Roman" panose="02020603050405020304" pitchFamily="18" charset="0"/>
              </a:rPr>
              <a:t>D. hóa năng, nhiệt năng, năng lượng âm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365" y="518795"/>
            <a:ext cx="4351020" cy="522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88365" y="598170"/>
            <a:ext cx="7068820" cy="5507990"/>
          </a:xfrm>
          <a:prstGeom prst="rect">
            <a:avLst/>
          </a:prstGeom>
          <a:noFill/>
        </p:spPr>
        <p:txBody>
          <a:bodyPr wrap="square" rtlCol="0" anchor="t">
            <a:spAutoFit/>
          </a:bodyPr>
          <a:lstStyle/>
          <a:p>
            <a:r>
              <a:rPr lang="en-US" sz="3200" b="1">
                <a:latin typeface="Times New Roman" panose="02020603050405020304" pitchFamily="18" charset="0"/>
                <a:cs typeface="Times New Roman" panose="02020603050405020304" pitchFamily="18" charset="0"/>
              </a:rPr>
              <a:t>Câu 12</a:t>
            </a:r>
            <a:r>
              <a:rPr lang="en-US" sz="3200">
                <a:latin typeface="Times New Roman" panose="02020603050405020304" pitchFamily="18" charset="0"/>
                <a:cs typeface="Times New Roman" panose="02020603050405020304" pitchFamily="18" charset="0"/>
              </a:rPr>
              <a:t>: Hình vẽ dưới đây mô tả chuyển động của viên bi trên máng cong. Chọn đáp án sai?</a:t>
            </a:r>
          </a:p>
          <a:p>
            <a:r>
              <a:rPr lang="en-US" sz="3200">
                <a:latin typeface="Times New Roman" panose="02020603050405020304" pitchFamily="18" charset="0"/>
                <a:cs typeface="Times New Roman" panose="02020603050405020304" pitchFamily="18" charset="0"/>
              </a:rPr>
              <a:t>A. Khi viên bi chuyển động từ vị trí A sang vị trí B thì vận tốc tăng dần</a:t>
            </a:r>
          </a:p>
          <a:p>
            <a:r>
              <a:rPr lang="en-US" sz="3200">
                <a:latin typeface="Times New Roman" panose="02020603050405020304" pitchFamily="18" charset="0"/>
                <a:cs typeface="Times New Roman" panose="02020603050405020304" pitchFamily="18" charset="0"/>
              </a:rPr>
              <a:t>B. Động năng của viên bi có giá trị lớn nhất tại vị trí B</a:t>
            </a:r>
          </a:p>
          <a:p>
            <a:r>
              <a:rPr lang="en-US" sz="3200">
                <a:latin typeface="Times New Roman" panose="02020603050405020304" pitchFamily="18" charset="0"/>
                <a:cs typeface="Times New Roman" panose="02020603050405020304" pitchFamily="18" charset="0"/>
              </a:rPr>
              <a:t>C. Động năng của viên bi có giá trị lớn nhất tại vị trí C</a:t>
            </a:r>
          </a:p>
          <a:p>
            <a:r>
              <a:rPr lang="en-US" sz="3200">
                <a:latin typeface="Times New Roman" panose="02020603050405020304" pitchFamily="18" charset="0"/>
                <a:cs typeface="Times New Roman" panose="02020603050405020304" pitchFamily="18" charset="0"/>
              </a:rPr>
              <a:t>D. Khi viên bi chuyển động từ vị trí B sang vị trí C thì động năng giảm dần.</a:t>
            </a:r>
          </a:p>
        </p:txBody>
      </p:sp>
      <p:pic>
        <p:nvPicPr>
          <p:cNvPr id="100" name="Picture 99"/>
          <p:cNvPicPr/>
          <p:nvPr/>
        </p:nvPicPr>
        <p:blipFill>
          <a:blip r:embed="rId2"/>
          <a:stretch>
            <a:fillRect/>
          </a:stretch>
        </p:blipFill>
        <p:spPr>
          <a:xfrm>
            <a:off x="7677785" y="1293495"/>
            <a:ext cx="4194810" cy="44043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b="1" dirty="0">
                <a:solidFill>
                  <a:srgbClr val="C00000"/>
                </a:solidFill>
                <a:latin typeface="Times New Roman" panose="02020603050405020304" pitchFamily="18" charset="0"/>
                <a:cs typeface="Times New Roman" panose="02020603050405020304" pitchFamily="18" charset="0"/>
              </a:rPr>
              <a:t>AI NHANH HƠN ?</a:t>
            </a:r>
          </a:p>
        </p:txBody>
      </p:sp>
      <p:sp>
        <p:nvSpPr>
          <p:cNvPr id="4" name="Content Placeholder 2"/>
          <p:cNvSpPr txBox="1"/>
          <p:nvPr/>
        </p:nvSpPr>
        <p:spPr>
          <a:xfrm>
            <a:off x="1677035" y="1313815"/>
            <a:ext cx="8991600" cy="38665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400"/>
              </a:spcBef>
              <a:spcAft>
                <a:spcPts val="0"/>
              </a:spcAft>
              <a:buClr>
                <a:schemeClr val="tx1"/>
              </a:buClr>
              <a:buNone/>
            </a:pPr>
            <a:r>
              <a:rPr lang="en-US" sz="3600" b="1" i="1" dirty="0" err="1"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b="1" i="1" dirty="0"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ghép</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b="1" i="1" dirty="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b="1" i="1" dirty="0" smtClean="0">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t>
            </a:r>
          </a:p>
        </p:txBody>
      </p:sp>
      <p:pic>
        <p:nvPicPr>
          <p:cNvPr id="3" name="图片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720" y="519430"/>
            <a:ext cx="1849755" cy="5993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nvCxnSpPr>
        <p:spPr>
          <a:xfrm>
            <a:off x="2429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nvSpPr>
        <p:spPr>
          <a:xfrm>
            <a:off x="683895" y="0"/>
            <a:ext cx="9984105" cy="6334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9989820" cy="1325880"/>
          </a:xfrm>
        </p:spPr>
        <p:txBody>
          <a:bodyPr vert="horz" lIns="91440" tIns="45720" rIns="91440" bIns="45720" rtlCol="0" anchor="b">
            <a:normAutofit/>
          </a:bodyPr>
          <a:lstStyle/>
          <a:p>
            <a:pPr algn="l"/>
            <a:r>
              <a:rPr lang="en-US" sz="3800" b="1" dirty="0">
                <a:solidFill>
                  <a:srgbClr val="C00000"/>
                </a:solidFill>
                <a:latin typeface="Times New Roman" panose="02020603050405020304" pitchFamily="18" charset="0"/>
                <a:cs typeface="Times New Roman" panose="02020603050405020304" pitchFamily="18" charset="0"/>
              </a:rPr>
              <a:t>AI NHANH HƠN?</a:t>
            </a:r>
          </a:p>
        </p:txBody>
      </p:sp>
      <p:cxnSp>
        <p:nvCxnSpPr>
          <p:cNvPr id="19" name="Straight Connector 18"/>
          <p:cNvCxnSpPr>
            <a:cxnSpLocks noGrp="1" noRot="1" noChangeAspect="1" noMove="1" noResize="1" noEditPoints="1" noAdjustHandles="1" noChangeArrowheads="1" noChangeShapeType="1"/>
          </p:cNvCxnSpPr>
          <p:nvPr/>
        </p:nvCxnSpPr>
        <p:spPr>
          <a:xfrm>
            <a:off x="7680979"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Grp="1" noRot="1" noChangeAspect="1" noMove="1" noResize="1" noEditPoints="1" noAdjustHandles="1" noChangeArrowheads="1" noChangeShapeType="1" noTextEdit="1"/>
          </p:cNvSpPr>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p:cNvGraphicFramePr>
            <a:graphicFrameLocks noGrp="1"/>
          </p:cNvGraphicFramePr>
          <p:nvPr/>
        </p:nvGraphicFramePr>
        <p:xfrm>
          <a:off x="5685790" y="3175"/>
          <a:ext cx="5864860" cy="6329045"/>
        </p:xfrm>
        <a:graphic>
          <a:graphicData uri="http://schemas.openxmlformats.org/drawingml/2006/table">
            <a:tbl>
              <a:tblPr firstRow="1" firstCol="1" bandRow="1"/>
              <a:tblGrid>
                <a:gridCol w="1674495">
                  <a:extLst>
                    <a:ext uri="{9D8B030D-6E8A-4147-A177-3AD203B41FA5}">
                      <a16:colId xmlns:a16="http://schemas.microsoft.com/office/drawing/2014/main" val="20000"/>
                    </a:ext>
                  </a:extLst>
                </a:gridCol>
                <a:gridCol w="2164080">
                  <a:extLst>
                    <a:ext uri="{9D8B030D-6E8A-4147-A177-3AD203B41FA5}">
                      <a16:colId xmlns:a16="http://schemas.microsoft.com/office/drawing/2014/main" val="20001"/>
                    </a:ext>
                  </a:extLst>
                </a:gridCol>
                <a:gridCol w="2026285">
                  <a:extLst>
                    <a:ext uri="{9D8B030D-6E8A-4147-A177-3AD203B41FA5}">
                      <a16:colId xmlns:a16="http://schemas.microsoft.com/office/drawing/2014/main" val="20002"/>
                    </a:ext>
                  </a:extLst>
                </a:gridCol>
              </a:tblGrid>
              <a:tr h="2598420">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năng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Đ</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75765">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4860">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2"/>
          <a:srcRect l="806" t="268" r="-806" b="-268"/>
          <a:stretch>
            <a:fillRect/>
          </a:stretch>
        </p:blipFill>
        <p:spPr>
          <a:xfrm>
            <a:off x="215265" y="979805"/>
            <a:ext cx="5203825" cy="5205730"/>
          </a:xfrm>
          <a:prstGeom prst="rect">
            <a:avLst/>
          </a:prstGeom>
        </p:spPr>
      </p:pic>
      <p:pic>
        <p:nvPicPr>
          <p:cNvPr id="20" name="Content Placeholder 19"/>
          <p:cNvPicPr>
            <a:picLocks noGrp="1" noChangeAspect="1"/>
          </p:cNvPicPr>
          <p:nvPr>
            <p:ph idx="1"/>
          </p:nvPr>
        </p:nvPicPr>
        <p:blipFill rotWithShape="1">
          <a:blip r:embed="rId3"/>
          <a:srcRect l="67500" t="8000" r="22584" b="17482"/>
          <a:stretch>
            <a:fillRect/>
          </a:stretch>
        </p:blipFill>
        <p:spPr>
          <a:xfrm>
            <a:off x="1951990" y="4701540"/>
            <a:ext cx="1377950" cy="1483995"/>
          </a:xfrm>
          <a:prstGeom prst="rect">
            <a:avLst/>
          </a:prstGeom>
        </p:spPr>
      </p:pic>
      <p:sp>
        <p:nvSpPr>
          <p:cNvPr id="3" name="Title 1"/>
          <p:cNvSpPr>
            <a:spLocks noGrp="1"/>
          </p:cNvSpPr>
          <p:nvPr/>
        </p:nvSpPr>
        <p:spPr>
          <a:xfrm>
            <a:off x="350520" y="194310"/>
            <a:ext cx="4723765" cy="1300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a:lstStyle>
          <a:p>
            <a:pPr algn="ctr"/>
            <a:r>
              <a:rPr lang="en-US" sz="3800" b="1" dirty="0">
                <a:solidFill>
                  <a:srgbClr val="C00000"/>
                </a:solidFill>
                <a:latin typeface="Times New Roman" panose="02020603050405020304" pitchFamily="18" charset="0"/>
                <a:cs typeface="Times New Roman" panose="02020603050405020304" pitchFamily="18" charset="0"/>
              </a:rPr>
              <a:t>AI NHANH HƠN ?</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0" fill="hold"/>
                                        <p:tgtEl>
                                          <p:spTgt spid="3"/>
                                        </p:tgtEl>
                                        <p:attrNameLst>
                                          <p:attrName>ppt_x</p:attrName>
                                        </p:attrNameLst>
                                      </p:cBhvr>
                                      <p:tavLst>
                                        <p:tav tm="0">
                                          <p:val>
                                            <p:strVal val="#ppt_x"/>
                                          </p:val>
                                        </p:tav>
                                        <p:tav tm="100000">
                                          <p:val>
                                            <p:strVal val="#ppt_x"/>
                                          </p:val>
                                        </p:tav>
                                      </p:tavLst>
                                    </p:anim>
                                    <p:anim calcmode="lin" valueType="num">
                                      <p:cBhvr additive="base">
                                        <p:cTn id="26"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1526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nvSpPr>
        <p:spPr>
          <a:xfrm>
            <a:off x="15240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nvCxnSpPr>
        <p:spPr>
          <a:xfrm>
            <a:off x="2429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nvSpPr>
        <p:spPr>
          <a:xfrm>
            <a:off x="1524000" y="0"/>
            <a:ext cx="9144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noGrp="1" noRot="1" noChangeAspect="1" noMove="1" noResize="1" noEditPoints="1" noAdjustHandles="1" noChangeArrowheads="1" noChangeShapeType="1"/>
          </p:cNvCxnSpPr>
          <p:nvPr/>
        </p:nvCxnSpPr>
        <p:spPr>
          <a:xfrm>
            <a:off x="7680979"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Grp="1" noRot="1" noChangeAspect="1" noMove="1" noResize="1" noEditPoints="1" noAdjustHandles="1" noChangeArrowheads="1" noChangeShapeType="1" noTextEdit="1"/>
          </p:cNvSpPr>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nvSpPr>
        <p:spPr>
          <a:xfrm>
            <a:off x="152400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p:cNvGraphicFramePr>
            <a:graphicFrameLocks noGrp="1"/>
          </p:cNvGraphicFramePr>
          <p:nvPr/>
        </p:nvGraphicFramePr>
        <p:xfrm>
          <a:off x="1524000" y="1"/>
          <a:ext cx="9143365" cy="6684884"/>
        </p:xfrm>
        <a:graphic>
          <a:graphicData uri="http://schemas.openxmlformats.org/drawingml/2006/table">
            <a:tbl>
              <a:tblPr firstRow="1" firstCol="1" bandRow="1"/>
              <a:tblGrid>
                <a:gridCol w="2611120">
                  <a:extLst>
                    <a:ext uri="{9D8B030D-6E8A-4147-A177-3AD203B41FA5}">
                      <a16:colId xmlns:a16="http://schemas.microsoft.com/office/drawing/2014/main" val="20000"/>
                    </a:ext>
                  </a:extLst>
                </a:gridCol>
                <a:gridCol w="3373120">
                  <a:extLst>
                    <a:ext uri="{9D8B030D-6E8A-4147-A177-3AD203B41FA5}">
                      <a16:colId xmlns:a16="http://schemas.microsoft.com/office/drawing/2014/main" val="20001"/>
                    </a:ext>
                  </a:extLst>
                </a:gridCol>
                <a:gridCol w="3159125">
                  <a:extLst>
                    <a:ext uri="{9D8B030D-6E8A-4147-A177-3AD203B41FA5}">
                      <a16:colId xmlns:a16="http://schemas.microsoft.com/office/drawing/2014/main" val="20002"/>
                    </a:ext>
                  </a:extLst>
                </a:gridCol>
              </a:tblGrid>
              <a:tr h="2279155">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 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56937">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8792">
                <a:tc>
                  <a:txBody>
                    <a:bodyPr/>
                    <a:lstStyle/>
                    <a:p>
                      <a:pPr algn="ctr" fontAlgn="t">
                        <a:lnSpc>
                          <a:spcPct val="112000"/>
                        </a:lnSpc>
                        <a:spcBef>
                          <a:spcPts val="400"/>
                        </a:spcBef>
                        <a:spcAft>
                          <a:spcPts val="800"/>
                        </a:spcAft>
                      </a:pP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Đ</a:t>
                      </a: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ộng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p>
                      <a:pPr algn="ctr" fontAlgn="t">
                        <a:lnSpc>
                          <a:spcPct val="112000"/>
                        </a:lnSpc>
                        <a:spcBef>
                          <a:spcPts val="400"/>
                        </a:spcBef>
                        <a:spcAft>
                          <a:spcPts val="800"/>
                        </a:spcAft>
                      </a:pPr>
                      <a:r>
                        <a:rPr lang="en-US" sz="20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Quang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2000"/>
                        </a:lnSpc>
                        <a:spcBef>
                          <a:spcPts val="400"/>
                        </a:spcBef>
                        <a:spcAft>
                          <a:spcPts val="80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46121" marR="46121"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4" name="Picture 13"/>
          <p:cNvPicPr>
            <a:picLocks noChangeAspect="1"/>
          </p:cNvPicPr>
          <p:nvPr/>
        </p:nvPicPr>
        <p:blipFill rotWithShape="1">
          <a:blip r:embed="rId3"/>
          <a:srcRect l="68835" t="1264" b="70898"/>
          <a:stretch>
            <a:fillRect/>
          </a:stretch>
        </p:blipFill>
        <p:spPr>
          <a:xfrm>
            <a:off x="1526540" y="967105"/>
            <a:ext cx="2580640" cy="1120140"/>
          </a:xfrm>
          <a:prstGeom prst="rect">
            <a:avLst/>
          </a:prstGeom>
        </p:spPr>
      </p:pic>
      <p:pic>
        <p:nvPicPr>
          <p:cNvPr id="16" name="Picture 15"/>
          <p:cNvPicPr>
            <a:picLocks noChangeAspect="1"/>
          </p:cNvPicPr>
          <p:nvPr/>
        </p:nvPicPr>
        <p:blipFill rotWithShape="1">
          <a:blip r:embed="rId3"/>
          <a:srcRect l="68242" t="66847" r="190" b="3320"/>
          <a:stretch>
            <a:fillRect/>
          </a:stretch>
        </p:blipFill>
        <p:spPr>
          <a:xfrm>
            <a:off x="4572635" y="1219200"/>
            <a:ext cx="2590165" cy="1066800"/>
          </a:xfrm>
          <a:prstGeom prst="rect">
            <a:avLst/>
          </a:prstGeom>
        </p:spPr>
      </p:pic>
      <p:pic>
        <p:nvPicPr>
          <p:cNvPr id="20" name="Picture 19"/>
          <p:cNvPicPr>
            <a:picLocks noChangeAspect="1"/>
          </p:cNvPicPr>
          <p:nvPr/>
        </p:nvPicPr>
        <p:blipFill rotWithShape="1">
          <a:blip r:embed="rId3"/>
          <a:srcRect l="33118" t="31488" r="33992" b="36245"/>
          <a:stretch>
            <a:fillRect/>
          </a:stretch>
        </p:blipFill>
        <p:spPr>
          <a:xfrm>
            <a:off x="4572000" y="5029200"/>
            <a:ext cx="2743200" cy="1498381"/>
          </a:xfrm>
          <a:prstGeom prst="rect">
            <a:avLst/>
          </a:prstGeom>
        </p:spPr>
      </p:pic>
      <p:pic>
        <p:nvPicPr>
          <p:cNvPr id="22" name="Picture 21"/>
          <p:cNvPicPr>
            <a:picLocks noChangeAspect="1"/>
          </p:cNvPicPr>
          <p:nvPr/>
        </p:nvPicPr>
        <p:blipFill rotWithShape="1">
          <a:blip r:embed="rId3"/>
          <a:srcRect t="65020" r="71186" b="3072"/>
          <a:stretch>
            <a:fillRect/>
          </a:stretch>
        </p:blipFill>
        <p:spPr>
          <a:xfrm>
            <a:off x="1524000" y="3124200"/>
            <a:ext cx="2438400" cy="1251869"/>
          </a:xfrm>
          <a:prstGeom prst="rect">
            <a:avLst/>
          </a:prstGeom>
        </p:spPr>
      </p:pic>
      <p:pic>
        <p:nvPicPr>
          <p:cNvPr id="24" name="Picture 23"/>
          <p:cNvPicPr>
            <a:picLocks noChangeAspect="1"/>
          </p:cNvPicPr>
          <p:nvPr/>
        </p:nvPicPr>
        <p:blipFill rotWithShape="1">
          <a:blip r:embed="rId3"/>
          <a:srcRect r="69156" b="71044"/>
          <a:stretch>
            <a:fillRect/>
          </a:stretch>
        </p:blipFill>
        <p:spPr>
          <a:xfrm>
            <a:off x="7543800" y="3048000"/>
            <a:ext cx="2895600" cy="1254039"/>
          </a:xfrm>
          <a:prstGeom prst="rect">
            <a:avLst/>
          </a:prstGeom>
        </p:spPr>
      </p:pic>
      <p:pic>
        <p:nvPicPr>
          <p:cNvPr id="25" name="Picture 24"/>
          <p:cNvPicPr>
            <a:picLocks noChangeAspect="1"/>
          </p:cNvPicPr>
          <p:nvPr/>
        </p:nvPicPr>
        <p:blipFill rotWithShape="1">
          <a:blip r:embed="rId3"/>
          <a:srcRect l="67514" t="30712" b="35514"/>
          <a:stretch>
            <a:fillRect/>
          </a:stretch>
        </p:blipFill>
        <p:spPr>
          <a:xfrm>
            <a:off x="4648200" y="3200400"/>
            <a:ext cx="2590800" cy="1175293"/>
          </a:xfrm>
          <a:prstGeom prst="rect">
            <a:avLst/>
          </a:prstGeom>
        </p:spPr>
      </p:pic>
      <p:pic>
        <p:nvPicPr>
          <p:cNvPr id="26" name="Picture 25"/>
          <p:cNvPicPr>
            <a:picLocks noChangeAspect="1"/>
          </p:cNvPicPr>
          <p:nvPr/>
        </p:nvPicPr>
        <p:blipFill rotWithShape="1">
          <a:blip r:embed="rId3"/>
          <a:srcRect l="34549" t="771" r="34026" b="71754"/>
          <a:stretch>
            <a:fillRect/>
          </a:stretch>
        </p:blipFill>
        <p:spPr>
          <a:xfrm>
            <a:off x="7696200" y="5274200"/>
            <a:ext cx="2819400" cy="1355200"/>
          </a:xfrm>
          <a:prstGeom prst="rect">
            <a:avLst/>
          </a:prstGeom>
        </p:spPr>
      </p:pic>
      <p:pic>
        <p:nvPicPr>
          <p:cNvPr id="28" name="Picture 27"/>
          <p:cNvPicPr>
            <a:picLocks noChangeAspect="1"/>
          </p:cNvPicPr>
          <p:nvPr/>
        </p:nvPicPr>
        <p:blipFill rotWithShape="1">
          <a:blip r:embed="rId3"/>
          <a:srcRect l="687" t="31702" r="69478" b="36520"/>
          <a:stretch>
            <a:fillRect/>
          </a:stretch>
        </p:blipFill>
        <p:spPr>
          <a:xfrm>
            <a:off x="8093710" y="1219200"/>
            <a:ext cx="1741805" cy="990600"/>
          </a:xfrm>
          <a:prstGeom prst="rect">
            <a:avLst/>
          </a:prstGeom>
        </p:spPr>
      </p:pic>
      <p:pic>
        <p:nvPicPr>
          <p:cNvPr id="2" name="Content Placeholder 1"/>
          <p:cNvPicPr>
            <a:picLocks noGrp="1" noChangeAspect="1"/>
          </p:cNvPicPr>
          <p:nvPr>
            <p:ph idx="1"/>
          </p:nvPr>
        </p:nvPicPr>
        <p:blipFill rotWithShape="1">
          <a:blip r:embed="rId4"/>
          <a:srcRect l="67500" t="8000" r="22584" b="17482"/>
          <a:stretch>
            <a:fillRect/>
          </a:stretch>
        </p:blipFill>
        <p:spPr>
          <a:xfrm>
            <a:off x="2028825" y="4923790"/>
            <a:ext cx="1684655" cy="176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p:cNvPicPr>
            <a:picLocks noChangeAspect="1"/>
          </p:cNvPicPr>
          <p:nvPr/>
        </p:nvPicPr>
        <p:blipFill>
          <a:blip r:embed="rId2"/>
          <a:stretch>
            <a:fillRect/>
          </a:stretch>
        </p:blipFill>
        <p:spPr>
          <a:xfrm>
            <a:off x="868680" y="1050290"/>
            <a:ext cx="4316095" cy="4291965"/>
          </a:xfrm>
          <a:prstGeom prst="rect">
            <a:avLst/>
          </a:prstGeom>
        </p:spPr>
      </p:pic>
      <p:pic>
        <p:nvPicPr>
          <p:cNvPr id="3" name="图片 6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flipH="1">
            <a:off x="116205" y="121920"/>
            <a:ext cx="2849880" cy="928370"/>
          </a:xfrm>
          <a:prstGeom prst="rect">
            <a:avLst/>
          </a:prstGeom>
        </p:spPr>
      </p:pic>
      <p:sp>
        <p:nvSpPr>
          <p:cNvPr id="2" name="Text Box 1"/>
          <p:cNvSpPr txBox="1"/>
          <p:nvPr/>
        </p:nvSpPr>
        <p:spPr>
          <a:xfrm>
            <a:off x="1219200" y="156210"/>
            <a:ext cx="2914015" cy="368300"/>
          </a:xfrm>
          <a:prstGeom prst="rect">
            <a:avLst/>
          </a:prstGeom>
          <a:noFill/>
        </p:spPr>
        <p:txBody>
          <a:bodyPr wrap="square" rtlCol="0">
            <a:spAutoFit/>
          </a:bodyPr>
          <a:lstStyle/>
          <a:p>
            <a:r>
              <a:rPr lang="en-US"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V. VẬN DỤNG</a:t>
            </a:r>
          </a:p>
        </p:txBody>
      </p:sp>
      <p:sp>
        <p:nvSpPr>
          <p:cNvPr id="4" name="Text Box 3"/>
          <p:cNvSpPr txBox="1"/>
          <p:nvPr/>
        </p:nvSpPr>
        <p:spPr>
          <a:xfrm>
            <a:off x="5364480" y="952500"/>
            <a:ext cx="6038215" cy="1753235"/>
          </a:xfrm>
          <a:prstGeom prst="rect">
            <a:avLst/>
          </a:prstGeom>
          <a:noFill/>
        </p:spPr>
        <p:txBody>
          <a:bodyPr wrap="square" rtlCol="0" anchor="t">
            <a:spAutoFit/>
          </a:bodyPr>
          <a:lstStyle/>
          <a:p>
            <a:r>
              <a:rPr lang="en-US" altLang="vi-VN" sz="3600" b="1" dirty="0" smtClean="0">
                <a:latin typeface="Times New Roman" panose="02020603050405020304" pitchFamily="18" charset="0"/>
                <a:cs typeface="Times New Roman" panose="02020603050405020304" pitchFamily="18" charset="0"/>
                <a:sym typeface="+mn-ea"/>
              </a:rPr>
              <a:t>VD1:</a:t>
            </a:r>
            <a:r>
              <a:rPr lang="vi-VN" sz="3600" b="1" dirty="0" smtClean="0">
                <a:latin typeface="Times New Roman" panose="02020603050405020304" pitchFamily="18" charset="0"/>
                <a:cs typeface="Times New Roman" panose="02020603050405020304" pitchFamily="18" charset="0"/>
                <a:sym typeface="+mn-ea"/>
              </a:rPr>
              <a:t>Khi trời lạnh, ta thường xoa hai bàn tay vào nhau và thấy tay nóng lên. Tại sao?</a:t>
            </a:r>
            <a:endParaRPr lang="en-US" sz="3600" b="1"/>
          </a:p>
        </p:txBody>
      </p:sp>
      <p:sp>
        <p:nvSpPr>
          <p:cNvPr id="5" name="Rectangle 2"/>
          <p:cNvSpPr/>
          <p:nvPr/>
        </p:nvSpPr>
        <p:spPr>
          <a:xfrm>
            <a:off x="5364480" y="3035300"/>
            <a:ext cx="6608445" cy="2306955"/>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vi-VN" sz="3600" b="1" dirty="0" smtClean="0">
                <a:solidFill>
                  <a:srgbClr val="0070C0"/>
                </a:solidFill>
                <a:latin typeface="Times New Roman" panose="02020603050405020304" pitchFamily="18" charset="0"/>
                <a:cs typeface="Times New Roman" panose="02020603050405020304" pitchFamily="18" charset="0"/>
              </a:rPr>
              <a:t>Vì khi xoa hai tay vào nhau có sự chuyển hóa năng lượng từ động năng sang nhiệt năng, nhiệt năng này làm tay ta ấm lên</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020" y="687070"/>
            <a:ext cx="9283700" cy="1753235"/>
          </a:xfrm>
          <a:prstGeom prst="rect">
            <a:avLst/>
          </a:prstGeom>
        </p:spPr>
        <p:txBody>
          <a:bodyPr wrap="square">
            <a:spAutoFit/>
          </a:bodyPr>
          <a:lstStyle/>
          <a:p>
            <a:r>
              <a:rPr lang="en-US" altLang="vi-VN" sz="3600" dirty="0" smtClean="0">
                <a:latin typeface="Times New Roman" panose="02020603050405020304" pitchFamily="18" charset="0"/>
                <a:cs typeface="Times New Roman" panose="02020603050405020304" pitchFamily="18" charset="0"/>
              </a:rPr>
              <a:t>VD2: </a:t>
            </a:r>
            <a:r>
              <a:rPr lang="vi-VN" sz="3600" dirty="0" smtClean="0">
                <a:latin typeface="Times New Roman" panose="02020603050405020304" pitchFamily="18" charset="0"/>
                <a:cs typeface="Times New Roman" panose="02020603050405020304" pitchFamily="18" charset="0"/>
              </a:rPr>
              <a:t>Khi vỗ hai tay vào nhau, ta nghe được tiếng vỗ tay. Trong hoạt động này đã có sự chuyển hóa năng lượng nào?</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921385" y="2792095"/>
            <a:ext cx="7209790" cy="2306955"/>
          </a:xfrm>
          <a:prstGeom prst="rect">
            <a:avLst/>
          </a:prstGeom>
        </p:spPr>
        <p:txBody>
          <a:bodyPr wrap="square">
            <a:spAutoFit/>
          </a:bodyPr>
          <a:lstStyle/>
          <a:p>
            <a:r>
              <a:rPr lang="vi-VN" sz="3600" b="1" dirty="0" smtClean="0">
                <a:solidFill>
                  <a:srgbClr val="0070C0"/>
                </a:solidFill>
                <a:latin typeface="Times New Roman" panose="02020603050405020304" pitchFamily="18" charset="0"/>
                <a:cs typeface="Times New Roman" panose="02020603050405020304" pitchFamily="18" charset="0"/>
              </a:rPr>
              <a:t>Khi vỗ hai tay vào nhau, ta nghe được tiếng vỗ tay, trong hoạt động này có sự chuyển hóa năng lượng từ động năng sang năng lượng âm</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7976870" y="1822450"/>
            <a:ext cx="3596005" cy="38817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 đẹp mà dễ thương"/>
          <p:cNvPicPr>
            <a:picLocks noChangeAspect="1" noChangeArrowheads="1"/>
          </p:cNvPicPr>
          <p:nvPr/>
        </p:nvPicPr>
        <p:blipFill>
          <a:blip r:embed="rId2"/>
          <a:srcRect/>
          <a:stretch>
            <a:fillRect/>
          </a:stretch>
        </p:blipFill>
        <p:spPr bwMode="auto">
          <a:xfrm>
            <a:off x="1524000" y="1"/>
            <a:ext cx="9144000" cy="6858000"/>
          </a:xfrm>
          <a:prstGeom prst="rect">
            <a:avLst/>
          </a:prstGeom>
          <a:noFill/>
        </p:spPr>
      </p:pic>
      <p:sp>
        <p:nvSpPr>
          <p:cNvPr id="3" name="Title 1"/>
          <p:cNvSpPr>
            <a:spLocks noGrp="1"/>
          </p:cNvSpPr>
          <p:nvPr>
            <p:ph type="title"/>
          </p:nvPr>
        </p:nvSpPr>
        <p:spPr>
          <a:xfrm>
            <a:off x="920750" y="152400"/>
            <a:ext cx="10433685" cy="641985"/>
          </a:xfrm>
        </p:spPr>
        <p:txBody>
          <a:bodyPr>
            <a:noAutofit/>
          </a:bodyPr>
          <a:lstStyle/>
          <a:p>
            <a:r>
              <a:rPr lang="en-US" sz="3600" b="1" dirty="0" err="1">
                <a:solidFill>
                  <a:schemeClr val="tx1"/>
                </a:solidFill>
                <a:latin typeface="Times New Roman" panose="02020603050405020304" pitchFamily="18" charset="0"/>
                <a:cs typeface="Times New Roman" panose="02020603050405020304" pitchFamily="18" charset="0"/>
              </a:rPr>
              <a:t>VD3: Vận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dụng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định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luật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bảo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toàn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năng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lượng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thích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hiện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tượng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sau: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54380" y="1066800"/>
            <a:ext cx="6789420" cy="2553335"/>
          </a:xfrm>
          <a:prstGeom prst="rect">
            <a:avLst/>
          </a:prstGeom>
          <a:noFill/>
        </p:spPr>
        <p:txBody>
          <a:bodyPr wrap="square">
            <a:spAutoFit/>
          </a:bodyPr>
          <a:lstStyle/>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thỉnh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thoảng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mẹ</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1506" name="Picture 2" descr="Một em bé đang chơi xích đu trong sân. Muốn cho xích đu luôn lên tới độ cao ban đầu"/>
          <p:cNvPicPr>
            <a:picLocks noChangeAspect="1" noChangeArrowheads="1"/>
          </p:cNvPicPr>
          <p:nvPr/>
        </p:nvPicPr>
        <p:blipFill>
          <a:blip r:embed="rId3"/>
          <a:srcRect/>
          <a:stretch>
            <a:fillRect/>
          </a:stretch>
        </p:blipFill>
        <p:spPr bwMode="auto">
          <a:xfrm>
            <a:off x="7505700" y="990600"/>
            <a:ext cx="3945890" cy="2438400"/>
          </a:xfrm>
          <a:prstGeom prst="rect">
            <a:avLst/>
          </a:prstGeom>
          <a:noFill/>
        </p:spPr>
      </p:pic>
      <p:sp>
        <p:nvSpPr>
          <p:cNvPr id="8" name="Rectangle 7"/>
          <p:cNvSpPr/>
          <p:nvPr/>
        </p:nvSpPr>
        <p:spPr>
          <a:xfrm>
            <a:off x="753745" y="3581400"/>
            <a:ext cx="10814685" cy="2553335"/>
          </a:xfrm>
          <a:prstGeom prst="rect">
            <a:avLst/>
          </a:prstGeom>
        </p:spPr>
        <p:txBody>
          <a:bodyPr wrap="square">
            <a:spAutoFit/>
          </a:bodyPr>
          <a:lstStyle/>
          <a:p>
            <a:r>
              <a:rPr lang="vi-VN" sz="3200" dirty="0" smtClean="0">
                <a:latin typeface="Times New Roman" panose="02020603050405020304" pitchFamily="18" charset="0"/>
                <a:cs typeface="Times New Roman" panose="02020603050405020304" pitchFamily="18" charset="0"/>
              </a:rPr>
              <a:t>Muốn cho xích đu luôn lên tới độ cao ban đầu, thỉnh thoảng người mẹ phải đẩy vào xích đu</a:t>
            </a:r>
            <a:r>
              <a:rPr lang="en-US" altLang="vi-VN"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vì trong quá trình chuyển động, xích đu và cậu bé va chạm với không khí và lực cản của không khí làm tiêu hao một phần năng lượng của cậu bé và xích đu. Do đó thi thoảng cần phải đẩy vào xích đu để nó lên độ cao ban đầu.</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fill="hold"/>
                                        <p:tgtEl>
                                          <p:spTgt spid="21506"/>
                                        </p:tgtEl>
                                        <p:attrNameLst>
                                          <p:attrName>ppt_x</p:attrName>
                                        </p:attrNameLst>
                                      </p:cBhvr>
                                      <p:tavLst>
                                        <p:tav tm="0">
                                          <p:val>
                                            <p:strVal val="#ppt_x"/>
                                          </p:val>
                                        </p:tav>
                                        <p:tav tm="100000">
                                          <p:val>
                                            <p:strVal val="#ppt_x"/>
                                          </p:val>
                                        </p:tav>
                                      </p:tavLst>
                                    </p:anim>
                                    <p:anim calcmode="lin" valueType="num">
                                      <p:cBhvr additive="base">
                                        <p:cTn id="14"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VD4:</a:t>
            </a:r>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632"/>
            <a:ext cx="2819942" cy="81654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5025"/>
            <a:ext cx="12192000" cy="2212975"/>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grpSp>
        <p:nvGrpSpPr>
          <p:cNvPr id="6" name="组合 5"/>
          <p:cNvGrpSpPr/>
          <p:nvPr/>
        </p:nvGrpSpPr>
        <p:grpSpPr>
          <a:xfrm>
            <a:off x="2513965" y="412682"/>
            <a:ext cx="8152765" cy="941773"/>
            <a:chOff x="6478807" y="2649047"/>
            <a:chExt cx="9995553" cy="795339"/>
          </a:xfrm>
        </p:grpSpPr>
        <p:sp>
          <p:nvSpPr>
            <p:cNvPr id="10" name="矩形 9"/>
            <p:cNvSpPr/>
            <p:nvPr/>
          </p:nvSpPr>
          <p:spPr>
            <a:xfrm>
              <a:off x="6478807" y="2649047"/>
              <a:ext cx="9846209" cy="7953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Yeseva One" panose="00000500000000000000" charset="0"/>
                <a:ea typeface="Yeseva One" panose="00000500000000000000" charset="0"/>
                <a:sym typeface="Yeseva One" panose="00000500000000000000" charset="0"/>
              </a:endParaRPr>
            </a:p>
          </p:txBody>
        </p:sp>
        <p:sp>
          <p:nvSpPr>
            <p:cNvPr id="11" name="矩形 10"/>
            <p:cNvSpPr/>
            <p:nvPr/>
          </p:nvSpPr>
          <p:spPr>
            <a:xfrm>
              <a:off x="6605808" y="2750645"/>
              <a:ext cx="592138" cy="592138"/>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accent1"/>
                  </a:solidFill>
                  <a:latin typeface="Yeseva One" panose="00000500000000000000" charset="0"/>
                  <a:ea typeface="Yeseva One" panose="00000500000000000000" charset="0"/>
                  <a:sym typeface="Yeseva One" panose="00000500000000000000" charset="0"/>
                </a:rPr>
                <a:t>I.</a:t>
              </a:r>
            </a:p>
          </p:txBody>
        </p:sp>
        <p:sp>
          <p:nvSpPr>
            <p:cNvPr id="12" name="文本框 9"/>
            <p:cNvSpPr txBox="1"/>
            <p:nvPr/>
          </p:nvSpPr>
          <p:spPr>
            <a:xfrm>
              <a:off x="7563071" y="2772193"/>
              <a:ext cx="8911289" cy="336775"/>
            </a:xfrm>
            <a:prstGeom prst="rect">
              <a:avLst/>
            </a:prstGeom>
            <a:noFill/>
            <a:ln>
              <a:noFill/>
            </a:ln>
          </p:spPr>
          <p:txBody>
            <a:bodyPr wrap="square">
              <a:spAutoFit/>
            </a:bodyPr>
            <a:lstStyle/>
            <a:p>
              <a:pPr>
                <a:defRPr/>
              </a:pPr>
              <a:r>
                <a:rPr lang="en-US" altLang="vi-VN" sz="2000" spc="300" dirty="0" smtClean="0">
                  <a:solidFill>
                    <a:schemeClr val="bg1"/>
                  </a:solidFill>
                  <a:latin typeface="Yeseva One" panose="00000500000000000000" charset="0"/>
                  <a:ea typeface="Yeseva One" panose="00000500000000000000" charset="0"/>
                  <a:sym typeface="Yeseva One" panose="00000500000000000000" charset="0"/>
                </a:rPr>
                <a:t>SỰ CHUYỂN HÓA NĂNG LƯỢNG</a:t>
              </a:r>
              <a:endParaRPr lang="en-US" altLang="vi-VN" sz="2000" b="1" spc="300" dirty="0" smtClean="0">
                <a:solidFill>
                  <a:schemeClr val="bg1"/>
                </a:solidFill>
                <a:latin typeface="Yeseva One" panose="00000500000000000000" charset="0"/>
                <a:ea typeface="Yeseva One" panose="00000500000000000000" charset="0"/>
                <a:sym typeface="Yeseva One" panose="00000500000000000000" charset="0"/>
              </a:endParaRPr>
            </a:p>
          </p:txBody>
        </p:sp>
      </p:grpSp>
      <p:sp>
        <p:nvSpPr>
          <p:cNvPr id="13" name="Text Box 12"/>
          <p:cNvSpPr txBox="1"/>
          <p:nvPr/>
        </p:nvSpPr>
        <p:spPr>
          <a:xfrm>
            <a:off x="2536190" y="1715135"/>
            <a:ext cx="8394065" cy="2306955"/>
          </a:xfrm>
          <a:prstGeom prst="rect">
            <a:avLst/>
          </a:prstGeom>
          <a:noFill/>
        </p:spPr>
        <p:txBody>
          <a:bodyPr wrap="square" rtlCol="0">
            <a:spAutoFit/>
          </a:bodyPr>
          <a:lstStyle/>
          <a:p>
            <a:r>
              <a:rPr lang="vi-VN" sz="3600" b="1" i="1" dirty="0">
                <a:solidFill>
                  <a:srgbClr val="333333"/>
                </a:solidFill>
                <a:effectLst/>
                <a:latin typeface="+mj-lt"/>
                <a:sym typeface="+mn-ea"/>
              </a:rPr>
              <a:t>Trong mọi hoạt động, đều có sự chuyển hóa năng lượng từ dạng này sang dạng khác hoặc truyền năng lượng từ vật này sang vật khác</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0" fill="hold"/>
                                        <p:tgtEl>
                                          <p:spTgt spid="13"/>
                                        </p:tgtEl>
                                        <p:attrNameLst>
                                          <p:attrName>ppt_x</p:attrName>
                                        </p:attrNameLst>
                                      </p:cBhvr>
                                      <p:tavLst>
                                        <p:tav tm="0">
                                          <p:val>
                                            <p:strVal val="#ppt_x"/>
                                          </p:val>
                                        </p:tav>
                                        <p:tav tm="100000">
                                          <p:val>
                                            <p:strVal val="#ppt_x"/>
                                          </p:val>
                                        </p:tav>
                                      </p:tavLst>
                                    </p:anim>
                                    <p:anim calcmode="lin" valueType="num">
                                      <p:cBhvr additive="base">
                                        <p:cTn id="22"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4" y="4004098"/>
            <a:ext cx="1637923" cy="3709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5" y="1847482"/>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3"/>
            <a:ext cx="4677410" cy="1322070"/>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0" y="3832225"/>
            <a:ext cx="3213100" cy="416560"/>
            <a:chOff x="7522" y="6286"/>
            <a:chExt cx="5060" cy="65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608"/>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noCrop="1"/>
          </p:cNvPicPr>
          <p:nvPr>
            <p:ph sz="half" idx="2"/>
          </p:nvPr>
        </p:nvPicPr>
        <p:blipFill>
          <a:blip r:embed="rId2"/>
          <a:srcRect/>
          <a:stretch>
            <a:fillRect/>
          </a:stretch>
        </p:blipFill>
        <p:spPr bwMode="auto">
          <a:xfrm>
            <a:off x="369570" y="522605"/>
            <a:ext cx="5353050" cy="3249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619125" y="4142740"/>
            <a:ext cx="4853305" cy="953135"/>
          </a:xfrm>
          <a:prstGeom prst="rect">
            <a:avLst/>
          </a:prstGeom>
          <a:noFill/>
        </p:spPr>
        <p:txBody>
          <a:bodyPr wrap="square" rtlCol="0" anchor="t">
            <a:spAutoFit/>
          </a:bodyPr>
          <a:lstStyle/>
          <a:p>
            <a:r>
              <a:rPr lang="vi-VN" sz="2800" b="1" i="1" dirty="0">
                <a:solidFill>
                  <a:srgbClr val="333333"/>
                </a:solidFill>
                <a:effectLst/>
                <a:latin typeface="+mj-lt"/>
                <a:sym typeface="+mn-ea"/>
              </a:rPr>
              <a:t>Năng lượng nhiệt từ nhiên liệu truyền cho nước trong nồi.</a:t>
            </a:r>
            <a:endParaRPr lang="en-US" sz="2800" b="1" i="1"/>
          </a:p>
        </p:txBody>
      </p:sp>
      <p:pic>
        <p:nvPicPr>
          <p:cNvPr id="2050" name="Picture 2"/>
          <p:cNvPicPr>
            <a:picLocks noGrp="1" noChangeAspect="1" noChangeArrowheads="1" noCrop="1"/>
          </p:cNvPicPr>
          <p:nvPr>
            <p:ph sz="half" idx="1"/>
          </p:nvPr>
        </p:nvPicPr>
        <p:blipFill>
          <a:blip r:embed="rId3"/>
          <a:srcRect/>
          <a:stretch>
            <a:fillRect/>
          </a:stretch>
        </p:blipFill>
        <p:spPr bwMode="auto">
          <a:xfrm>
            <a:off x="5813425" y="544830"/>
            <a:ext cx="5810885" cy="3204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5813425" y="4029710"/>
            <a:ext cx="5963920" cy="1568450"/>
          </a:xfrm>
          <a:prstGeom prst="rect">
            <a:avLst/>
          </a:prstGeom>
          <a:noFill/>
        </p:spPr>
        <p:txBody>
          <a:bodyPr wrap="square" rtlCol="0" anchor="t">
            <a:spAutoFit/>
          </a:bodyPr>
          <a:lstStyle/>
          <a:p>
            <a:r>
              <a:rPr lang="vi-VN" sz="3200" b="1" i="1" dirty="0">
                <a:solidFill>
                  <a:srgbClr val="333333"/>
                </a:solidFill>
                <a:effectLst/>
                <a:latin typeface="Times New Roman" panose="02020603050405020304" pitchFamily="18" charset="0"/>
                <a:cs typeface="Times New Roman" panose="02020603050405020304" pitchFamily="18" charset="0"/>
                <a:sym typeface="+mn-ea"/>
              </a:rPr>
              <a:t>Năng lượng từ quả bóng màu đỏ truyền cho các quả bóng trắng khi va chạm.</a:t>
            </a:r>
            <a:endParaRPr lang="en-US" sz="3200" b="1" i="1"/>
          </a:p>
        </p:txBody>
      </p:sp>
      <p:pic>
        <p:nvPicPr>
          <p:cNvPr id="5"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0335" y="4859020"/>
            <a:ext cx="3323590" cy="1897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20035" cy="722058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45025"/>
            <a:ext cx="12192000" cy="2212975"/>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grpSp>
        <p:nvGrpSpPr>
          <p:cNvPr id="6" name="组合 5"/>
          <p:cNvGrpSpPr/>
          <p:nvPr/>
        </p:nvGrpSpPr>
        <p:grpSpPr>
          <a:xfrm>
            <a:off x="2513965" y="412682"/>
            <a:ext cx="8152765" cy="941773"/>
            <a:chOff x="6478807" y="2649047"/>
            <a:chExt cx="9995553" cy="795339"/>
          </a:xfrm>
        </p:grpSpPr>
        <p:sp>
          <p:nvSpPr>
            <p:cNvPr id="10" name="矩形 9"/>
            <p:cNvSpPr/>
            <p:nvPr/>
          </p:nvSpPr>
          <p:spPr>
            <a:xfrm>
              <a:off x="6478807" y="2649047"/>
              <a:ext cx="9846209" cy="7953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Yeseva One" panose="00000500000000000000" charset="0"/>
                <a:ea typeface="Yeseva One" panose="00000500000000000000" charset="0"/>
                <a:sym typeface="Yeseva One" panose="00000500000000000000" charset="0"/>
              </a:endParaRPr>
            </a:p>
          </p:txBody>
        </p:sp>
        <p:sp>
          <p:nvSpPr>
            <p:cNvPr id="11" name="矩形 10"/>
            <p:cNvSpPr/>
            <p:nvPr/>
          </p:nvSpPr>
          <p:spPr>
            <a:xfrm>
              <a:off x="6605808" y="2750645"/>
              <a:ext cx="592138" cy="592138"/>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accent1"/>
                  </a:solidFill>
                  <a:latin typeface="Yeseva One" panose="00000500000000000000" charset="0"/>
                  <a:ea typeface="Yeseva One" panose="00000500000000000000" charset="0"/>
                  <a:sym typeface="Yeseva One" panose="00000500000000000000" charset="0"/>
                </a:rPr>
                <a:t>II.</a:t>
              </a:r>
            </a:p>
          </p:txBody>
        </p:sp>
        <p:sp>
          <p:nvSpPr>
            <p:cNvPr id="12" name="文本框 9"/>
            <p:cNvSpPr txBox="1"/>
            <p:nvPr/>
          </p:nvSpPr>
          <p:spPr>
            <a:xfrm>
              <a:off x="7563071" y="2772193"/>
              <a:ext cx="8911289" cy="336775"/>
            </a:xfrm>
            <a:prstGeom prst="rect">
              <a:avLst/>
            </a:prstGeom>
            <a:noFill/>
            <a:ln>
              <a:noFill/>
            </a:ln>
          </p:spPr>
          <p:txBody>
            <a:bodyPr wrap="square">
              <a:spAutoFit/>
            </a:bodyPr>
            <a:lstStyle/>
            <a:p>
              <a:pPr>
                <a:defRPr/>
              </a:pPr>
              <a:r>
                <a:rPr lang="en-US" altLang="vi-VN" sz="2000" spc="300" dirty="0" smtClean="0">
                  <a:solidFill>
                    <a:schemeClr val="bg1"/>
                  </a:solidFill>
                  <a:latin typeface="Yeseva One" panose="00000500000000000000" charset="0"/>
                  <a:ea typeface="Yeseva One" panose="00000500000000000000" charset="0"/>
                  <a:sym typeface="Yeseva One" panose="00000500000000000000" charset="0"/>
                </a:rPr>
                <a:t>NĂNG LƯỢNG HAO PHÍ</a:t>
              </a:r>
              <a:endParaRPr lang="en-US" altLang="vi-VN" sz="2000" b="1" spc="300" dirty="0" smtClean="0">
                <a:solidFill>
                  <a:schemeClr val="bg1"/>
                </a:solidFill>
                <a:latin typeface="Yeseva One" panose="00000500000000000000" charset="0"/>
                <a:ea typeface="Yeseva One" panose="00000500000000000000" charset="0"/>
                <a:sym typeface="Yeseva One" panose="00000500000000000000" charset="0"/>
              </a:endParaRPr>
            </a:p>
          </p:txBody>
        </p:sp>
      </p:grpSp>
      <p:sp>
        <p:nvSpPr>
          <p:cNvPr id="13" name="Text Box 12"/>
          <p:cNvSpPr txBox="1"/>
          <p:nvPr/>
        </p:nvSpPr>
        <p:spPr>
          <a:xfrm>
            <a:off x="2513965" y="1354455"/>
            <a:ext cx="8842375" cy="953135"/>
          </a:xfrm>
          <a:prstGeom prst="rect">
            <a:avLst/>
          </a:prstGeom>
          <a:noFill/>
        </p:spPr>
        <p:txBody>
          <a:bodyPr wrap="square" rtlCol="0">
            <a:spAutoFit/>
          </a:bodyPr>
          <a:lstStyle/>
          <a:p>
            <a:r>
              <a:rPr lang="vi-VN" sz="2800" b="1" i="1" dirty="0">
                <a:solidFill>
                  <a:srgbClr val="333333"/>
                </a:solidFill>
                <a:effectLst/>
                <a:latin typeface="Times New Roman" panose="02020603050405020304" pitchFamily="18" charset="0"/>
                <a:cs typeface="Times New Roman" panose="02020603050405020304" pitchFamily="18" charset="0"/>
                <a:sym typeface="+mn-ea"/>
              </a:rPr>
              <a:t>Mọi quá trình có sự truyền năng lượng hoặc chuyển dạng năng lượng đều kèm theo năng lượng hao phí</a:t>
            </a:r>
            <a:endParaRPr lang="en-US" sz="2800" b="1" i="1"/>
          </a:p>
        </p:txBody>
      </p:sp>
      <p:pic>
        <p:nvPicPr>
          <p:cNvPr id="7"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095" y="3646170"/>
            <a:ext cx="8496935" cy="969010"/>
          </a:xfrm>
          <a:prstGeom prst="rect">
            <a:avLst/>
          </a:prstGeom>
        </p:spPr>
      </p:pic>
      <p:sp>
        <p:nvSpPr>
          <p:cNvPr id="8" name="矩形 9"/>
          <p:cNvSpPr/>
          <p:nvPr/>
        </p:nvSpPr>
        <p:spPr>
          <a:xfrm>
            <a:off x="2617470" y="2468812"/>
            <a:ext cx="8030954" cy="9417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Yeseva One" panose="00000500000000000000" charset="0"/>
              <a:ea typeface="Yeseva One" panose="00000500000000000000" charset="0"/>
              <a:sym typeface="Yeseva One" panose="00000500000000000000" charset="0"/>
            </a:endParaRPr>
          </a:p>
        </p:txBody>
      </p:sp>
      <p:sp>
        <p:nvSpPr>
          <p:cNvPr id="9" name="文本框 9"/>
          <p:cNvSpPr txBox="1"/>
          <p:nvPr/>
        </p:nvSpPr>
        <p:spPr>
          <a:xfrm>
            <a:off x="3276413" y="2735281"/>
            <a:ext cx="7268397" cy="398780"/>
          </a:xfrm>
          <a:prstGeom prst="rect">
            <a:avLst/>
          </a:prstGeom>
          <a:noFill/>
          <a:ln>
            <a:noFill/>
          </a:ln>
        </p:spPr>
        <p:txBody>
          <a:bodyPr wrap="square">
            <a:spAutoFit/>
          </a:bodyPr>
          <a:lstStyle/>
          <a:p>
            <a:pPr>
              <a:defRPr/>
            </a:pPr>
            <a:r>
              <a:rPr lang="en-US" altLang="vi-VN" sz="2000" b="1" spc="300" dirty="0" smtClean="0">
                <a:solidFill>
                  <a:schemeClr val="bg1"/>
                </a:solidFill>
                <a:latin typeface="Yeseva One" panose="00000500000000000000" charset="0"/>
                <a:ea typeface="Yeseva One" panose="00000500000000000000" charset="0"/>
                <a:sym typeface="Yeseva One" panose="00000500000000000000" charset="0"/>
              </a:rPr>
              <a:t>ĐỊNH LUẬT BẢO TOÀN NĂNG LƯỢNG</a:t>
            </a:r>
          </a:p>
        </p:txBody>
      </p:sp>
      <p:sp>
        <p:nvSpPr>
          <p:cNvPr id="14" name="矩形 10"/>
          <p:cNvSpPr/>
          <p:nvPr/>
        </p:nvSpPr>
        <p:spPr>
          <a:xfrm>
            <a:off x="2632710" y="2581275"/>
            <a:ext cx="609600" cy="701040"/>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accent1"/>
                </a:solidFill>
                <a:latin typeface="Yeseva One" panose="00000500000000000000" charset="0"/>
                <a:ea typeface="Yeseva One" panose="00000500000000000000" charset="0"/>
                <a:sym typeface="Yeseva One" panose="00000500000000000000" charset="0"/>
              </a:rPr>
              <a:t>III.</a:t>
            </a:r>
          </a:p>
        </p:txBody>
      </p:sp>
      <p:sp>
        <p:nvSpPr>
          <p:cNvPr id="15" name="Text Box 14"/>
          <p:cNvSpPr txBox="1"/>
          <p:nvPr/>
        </p:nvSpPr>
        <p:spPr>
          <a:xfrm>
            <a:off x="2514600" y="3775075"/>
            <a:ext cx="8719185" cy="1568450"/>
          </a:xfrm>
          <a:prstGeom prst="rect">
            <a:avLst/>
          </a:prstGeom>
          <a:noFill/>
        </p:spPr>
        <p:txBody>
          <a:bodyPr wrap="square" rtlCol="0">
            <a:spAutoFit/>
          </a:bodyPr>
          <a:lstStyle/>
          <a:p>
            <a:pPr marL="0" marR="0" algn="just">
              <a:lnSpc>
                <a:spcPct val="100000"/>
              </a:lnSpc>
              <a:spcBef>
                <a:spcPts val="0"/>
              </a:spcBef>
              <a:spcAft>
                <a:spcPts val="0"/>
              </a:spcAft>
            </a:pPr>
            <a:r>
              <a:rPr lang="nl-NL" sz="3200" b="1" i="1" dirty="0">
                <a:solidFill>
                  <a:schemeClr val="tx1"/>
                </a:solidFill>
                <a:effectLst/>
                <a:latin typeface="Times New Roman" panose="02020603050405020304" pitchFamily="18" charset="0"/>
                <a:cs typeface="Times New Roman" panose="02020603050405020304" pitchFamily="18" charset="0"/>
                <a:sym typeface="+mn-ea"/>
              </a:rPr>
              <a:t>- Năng lượng không tự sinh ra và không mất đi. Năng lượng chỉ chuyển từ dạng này sang dạng khác hoặc truyền từ vật này sang vật khác. </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0" fill="hold"/>
                                        <p:tgtEl>
                                          <p:spTgt spid="15"/>
                                        </p:tgtEl>
                                        <p:attrNameLst>
                                          <p:attrName>ppt_x</p:attrName>
                                        </p:attrNameLst>
                                      </p:cBhvr>
                                      <p:tavLst>
                                        <p:tav tm="0">
                                          <p:val>
                                            <p:strVal val="#ppt_x"/>
                                          </p:val>
                                        </p:tav>
                                        <p:tav tm="100000">
                                          <p:val>
                                            <p:strVal val="#ppt_x"/>
                                          </p:val>
                                        </p:tav>
                                      </p:tavLst>
                                    </p:anim>
                                    <p:anim calcmode="lin" valueType="num">
                                      <p:cBhvr additive="base">
                                        <p:cTn id="2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10079" y="1459230"/>
            <a:ext cx="9116291" cy="39395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6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Câu</a:t>
            </a:r>
            <a:r>
              <a:rPr kumimoji="0" lang="en-US" sz="3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Gọi</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tên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dạng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lượng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xuất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hiện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đèn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pin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bật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sáng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Open Sans" pitchFamily="34" charset="0"/>
                <a:cs typeface="Open Sans" pitchFamily="34" charset="0"/>
              </a:rPr>
              <a:t>  </a:t>
            </a:r>
            <a:endPar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pP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Điện</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quang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pP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B.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Hoá</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điện</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pP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C.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Nhiệt</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quang</a:t>
            </a:r>
            <a:r>
              <a:rPr kumimoji="0" lang="en-US" sz="3200" i="0" u="none" strike="noStrike" cap="none" normalizeH="0" baseline="0" dirty="0" smtClean="0">
                <a:ln>
                  <a:noFill/>
                </a:ln>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i="0" u="none" strike="noStrike" cap="none" normalizeH="0" baseline="0" dirty="0" err="1" smtClean="0">
                <a:ln>
                  <a:noFill/>
                </a:ln>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1" i="0" u="none" strike="noStrike" cap="none" normalizeH="0" baseline="0" dirty="0" smtClean="0">
                <a:ln>
                  <a:noFill/>
                </a:ln>
                <a:solidFill>
                  <a:srgbClr val="008000"/>
                </a:solidFill>
                <a:effectLst/>
                <a:latin typeface="Times New Roman" panose="02020603050405020304" pitchFamily="18" charset="0"/>
                <a:ea typeface="MS Gothic" panose="020B06090702050802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pP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D.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Hoá</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và</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quang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 </a:t>
            </a:r>
            <a:r>
              <a:rPr kumimoji="0" lang="en-US" sz="3200" b="0" i="0" u="none" strike="noStrike" cap="none" normalizeH="0" baseline="0" dirty="0" err="1"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năng</a:t>
            </a:r>
            <a:r>
              <a:rPr kumimoji="0" lang="en-US" sz="3200" b="0" i="0" u="none" strike="noStrike" cap="none" normalizeH="0" baseline="0" dirty="0" smtClean="0">
                <a:ln>
                  <a:noFill/>
                </a:ln>
                <a:solidFill>
                  <a:srgbClr val="000000"/>
                </a:solidFill>
                <a:effectLst/>
                <a:latin typeface="Times New Roman" panose="02020603050405020304" pitchFamily="18" charset="0"/>
                <a:ea typeface="MS Gothic" panose="020B0609070205080204" pitchFamily="49" charset="-128"/>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pPr>
            <a:endParaRPr kumimoji="0" lang="en-US" sz="2800" b="0" i="0" u="none" strike="noStrike" cap="none" normalizeH="0" baseline="0" dirty="0" smtClean="0">
              <a:ln>
                <a:noFill/>
              </a:ln>
              <a:solidFill>
                <a:srgbClr val="000000"/>
              </a:solidFill>
              <a:effectLst/>
              <a:latin typeface="Open Sans" pitchFamily="34" charset="0"/>
              <a:cs typeface="Open Sans" pitchFamily="34" charset="0"/>
            </a:endParaRPr>
          </a:p>
        </p:txBody>
      </p:sp>
      <p:pic>
        <p:nvPicPr>
          <p:cNvPr id="10242" name="Picture 2" descr="[CTST] Trắc nghiệm Khoa học tự nhiên 6 bài 48:&lt;/b&gt; Sự chuyển hóa năng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060" y="2564765"/>
            <a:ext cx="4667250" cy="283400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740" y="-96520"/>
            <a:ext cx="3917315" cy="1277620"/>
          </a:xfrm>
          <a:prstGeom prst="rect">
            <a:avLst/>
          </a:prstGeom>
        </p:spPr>
      </p:pic>
      <p:sp>
        <p:nvSpPr>
          <p:cNvPr id="4" name="文本框 30"/>
          <p:cNvSpPr txBox="1"/>
          <p:nvPr/>
        </p:nvSpPr>
        <p:spPr>
          <a:xfrm>
            <a:off x="1129603" y="196215"/>
            <a:ext cx="2866390" cy="521970"/>
          </a:xfrm>
          <a:prstGeom prst="rect">
            <a:avLst/>
          </a:prstGeom>
          <a:noFill/>
        </p:spPr>
        <p:txBody>
          <a:bodyPr wrap="none" rtlCol="0">
            <a:spAutoFit/>
          </a:bodyPr>
          <a:lstStyle/>
          <a:p>
            <a:r>
              <a:rPr lang="en-US" altLang="zh-CN" sz="2800" b="1" dirty="0" smtClean="0">
                <a:solidFill>
                  <a:schemeClr val="accent1"/>
                </a:solidFill>
                <a:latin typeface="Yeseva One" panose="00000500000000000000" charset="0"/>
                <a:ea typeface="Yeseva One" panose="00000500000000000000" charset="0"/>
                <a:sym typeface="Yeseva One" panose="00000500000000000000" charset="0"/>
              </a:rPr>
              <a:t>Iv. LUYỆN TẬP</a:t>
            </a:r>
            <a:endParaRPr lang="zh-CN" altLang="en-US" sz="2800" b="1" dirty="0">
              <a:solidFill>
                <a:schemeClr val="accent1"/>
              </a:solidFill>
              <a:latin typeface="Yeseva One" panose="00000500000000000000" charset="0"/>
              <a:ea typeface="Yeseva One" panose="00000500000000000000" charset="0"/>
              <a:sym typeface="Yeseva One" panose="00000500000000000000" charset="0"/>
            </a:endParaRPr>
          </a:p>
        </p:txBody>
      </p:sp>
      <p:sp>
        <p:nvSpPr>
          <p:cNvPr id="8" name="Text Box 7"/>
          <p:cNvSpPr txBox="1"/>
          <p:nvPr/>
        </p:nvSpPr>
        <p:spPr>
          <a:xfrm>
            <a:off x="1129665" y="2921635"/>
            <a:ext cx="4933950" cy="583565"/>
          </a:xfrm>
          <a:prstGeom prst="rect">
            <a:avLst/>
          </a:prstGeom>
          <a:noFill/>
        </p:spPr>
        <p:txBody>
          <a:bodyPr wrap="none" rtlCol="0" anchor="t">
            <a:spAutoFit/>
          </a:bodyPr>
          <a:lstStyle/>
          <a:p>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A.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Điện</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năng</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và</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quang</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 </a:t>
            </a:r>
            <a:r>
              <a:rPr lang="en-US" sz="3200" dirty="0" err="1"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năng</a:t>
            </a:r>
            <a:r>
              <a:rPr lang="en-US" sz="3200" dirty="0" smtClean="0">
                <a:ln>
                  <a:noFill/>
                </a:ln>
                <a:solidFill>
                  <a:srgbClr val="FF0000"/>
                </a:solidFill>
                <a:effectLst/>
                <a:latin typeface="Times New Roman" panose="02020603050405020304" pitchFamily="18" charset="0"/>
                <a:ea typeface="MS Gothic" panose="020B0609070205080204" pitchFamily="49" charset="-128"/>
                <a:cs typeface="Times New Roman" panose="02020603050405020304" pitchFamily="18" charset="0"/>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linds(horizontal)">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0" y="178"/>
            <a:ext cx="9157855" cy="2400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6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Câu</a:t>
            </a:r>
            <a:r>
              <a:rPr kumimoji="0" lang="en-US" sz="3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Thiết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bị</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nào</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biến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đổi</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điện</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thành</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nhiệt</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năng</a:t>
            </a: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000000"/>
                </a:solidFill>
                <a:effectLst/>
                <a:latin typeface="Open Sans" pitchFamily="34" charset="0"/>
                <a:cs typeface="Open Sans" pitchFamily="34" charset="0"/>
              </a:rPr>
              <a:t> </a:t>
            </a:r>
            <a:r>
              <a:rPr kumimoji="0" lang="en-US" sz="2800" i="0" u="none" strike="noStrike" cap="none" normalizeH="0" baseline="0" dirty="0" smtClean="0">
                <a:ln>
                  <a:noFill/>
                </a:ln>
                <a:effectLst/>
                <a:latin typeface="Times New Roman" panose="02020603050405020304" pitchFamily="18" charset="0"/>
                <a:cs typeface="Times New Roman" panose="02020603050405020304" pitchFamily="18" charset="0"/>
              </a:rPr>
              <a:t>A. </a:t>
            </a:r>
            <a:r>
              <a:rPr kumimoji="0" lang="en-US" sz="2800" i="0" u="none" strike="noStrike" cap="none" normalizeH="0" baseline="0" dirty="0" err="1" smtClean="0">
                <a:ln>
                  <a:noFill/>
                </a:ln>
                <a:effectLst/>
                <a:latin typeface="Times New Roman" panose="02020603050405020304" pitchFamily="18" charset="0"/>
                <a:cs typeface="Times New Roman" panose="02020603050405020304" pitchFamily="18" charset="0"/>
              </a:rPr>
              <a:t>Hình</a:t>
            </a:r>
            <a:r>
              <a:rPr kumimoji="0" lang="en-US" sz="2800" i="0" u="none" strike="noStrike" cap="none" normalizeH="0" baseline="0" dirty="0" smtClean="0">
                <a:ln>
                  <a:noFill/>
                </a:ln>
                <a:effectLst/>
                <a:latin typeface="Times New Roman" panose="02020603050405020304" pitchFamily="18" charset="0"/>
                <a:cs typeface="Times New Roman" panose="02020603050405020304" pitchFamily="18" charset="0"/>
              </a:rPr>
              <a:t> A.</a:t>
            </a:r>
            <a:r>
              <a:rPr kumimoji="0" lang="vi-VN" sz="280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B.</a:t>
            </a:r>
          </a:p>
          <a:p>
            <a:pPr marL="0" marR="0" lvl="0" indent="0" algn="l" defTabSz="914400" rtl="0" eaLnBrk="0" fontAlgn="base" latinLnBrk="0" hangingPunct="0">
              <a:lnSpc>
                <a:spcPct val="100000"/>
              </a:lnSpc>
              <a:spcBef>
                <a:spcPct val="0"/>
              </a:spcBef>
              <a:spcAft>
                <a:spcPct val="0"/>
              </a:spcAft>
              <a:buClrTx/>
              <a:buSzTx/>
            </a:pP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a:t>
            </a:r>
            <a:r>
              <a:rPr kumimoji="0" lang="vi-VN" sz="28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 </a:t>
            </a:r>
            <a:r>
              <a:rPr kumimoji="0" 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a:t>
            </a:r>
          </a:p>
          <a:p>
            <a:pPr marL="0" marR="0" lvl="0" indent="0" algn="l" defTabSz="914400" rtl="0" eaLnBrk="0" fontAlgn="base" latinLnBrk="0" hangingPunct="0">
              <a:lnSpc>
                <a:spcPct val="100000"/>
              </a:lnSpc>
              <a:spcBef>
                <a:spcPct val="0"/>
              </a:spcBef>
              <a:spcAft>
                <a:spcPct val="0"/>
              </a:spcAft>
              <a:buClrTx/>
              <a:buSzTx/>
              <a:buFontTx/>
              <a:buNone/>
            </a:pPr>
            <a:endParaRPr kumimoji="0" lang="en-US" sz="2800" b="0" i="0" u="none" strike="noStrike" cap="none" normalizeH="0" baseline="0" dirty="0" smtClean="0">
              <a:ln>
                <a:noFill/>
              </a:ln>
              <a:solidFill>
                <a:srgbClr val="000000"/>
              </a:solidFill>
              <a:effectLst/>
              <a:latin typeface="Open Sans" pitchFamily="34" charset="0"/>
              <a:cs typeface="Open Sans" pitchFamily="34" charset="0"/>
            </a:endParaRPr>
          </a:p>
        </p:txBody>
      </p:sp>
      <p:pic>
        <p:nvPicPr>
          <p:cNvPr id="15362" name="Picture 2" descr="[CTST] Trắc nghiệm Khoa học tự nhiên 6 bài 48:&lt;/b&gt; Sự chuyển hóa năng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75" y="2400300"/>
            <a:ext cx="7756525" cy="3377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1864995" y="4157980"/>
            <a:ext cx="309880" cy="368300"/>
          </a:xfrm>
          <a:prstGeom prst="rect">
            <a:avLst/>
          </a:prstGeom>
          <a:noFill/>
        </p:spPr>
        <p:txBody>
          <a:bodyPr wrap="non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circle(in)">
                                      <p:cBhvr>
                                        <p:cTn id="10"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8077200" cy="2861310"/>
          </a:xfrm>
          <a:prstGeom prst="rect">
            <a:avLst/>
          </a:prstGeom>
        </p:spPr>
        <p:txBody>
          <a:bodyPr wrap="square">
            <a:spAutoFit/>
          </a:bodyPr>
          <a:lstStyle/>
          <a:p>
            <a:r>
              <a:rPr lang="vi-VN" sz="3600" b="1" i="0" dirty="0" smtClean="0">
                <a:solidFill>
                  <a:srgbClr val="000000"/>
                </a:solidFill>
                <a:effectLst/>
                <a:latin typeface="+mj-lt"/>
              </a:rPr>
              <a:t>Câu 3:</a:t>
            </a:r>
            <a:r>
              <a:rPr lang="vi-VN" sz="3600" b="0" i="0" dirty="0" smtClean="0">
                <a:solidFill>
                  <a:srgbClr val="000000"/>
                </a:solidFill>
                <a:effectLst/>
                <a:latin typeface="+mj-lt"/>
              </a:rPr>
              <a:t> Pin mặt trời có sự chuyển hoá:</a:t>
            </a:r>
          </a:p>
          <a:p>
            <a:r>
              <a:rPr lang="vi-VN" sz="3600" b="0" i="0" dirty="0" smtClean="0">
                <a:solidFill>
                  <a:srgbClr val="000000"/>
                </a:solidFill>
                <a:effectLst/>
                <a:latin typeface="+mj-lt"/>
              </a:rPr>
              <a:t>A. Nhiệt năng thành cơ năng.</a:t>
            </a:r>
          </a:p>
          <a:p>
            <a:r>
              <a:rPr lang="vi-VN" sz="3600" b="0" i="0" dirty="0" smtClean="0">
                <a:solidFill>
                  <a:srgbClr val="000000"/>
                </a:solidFill>
                <a:effectLst/>
                <a:latin typeface="+mj-lt"/>
              </a:rPr>
              <a:t>B. Nhiệt năng thành điện năng.</a:t>
            </a:r>
          </a:p>
          <a:p>
            <a:r>
              <a:rPr lang="vi-VN" sz="3600" b="0" i="0" dirty="0" smtClean="0">
                <a:solidFill>
                  <a:srgbClr val="000000"/>
                </a:solidFill>
                <a:effectLst/>
                <a:latin typeface="+mj-lt"/>
              </a:rPr>
              <a:t>C. Quang năng thành nhiệt năng.</a:t>
            </a:r>
          </a:p>
          <a:p>
            <a:r>
              <a:rPr lang="vi-VN" sz="3600" i="0" dirty="0" smtClean="0">
                <a:effectLst/>
                <a:latin typeface="+mj-lt"/>
              </a:rPr>
              <a:t>D. Quang năng thành điện năng.</a:t>
            </a:r>
            <a:endParaRPr lang="vi-VN" sz="3600" i="0" dirty="0">
              <a:effectLst/>
              <a:latin typeface="+mj-lt"/>
            </a:endParaRPr>
          </a:p>
        </p:txBody>
      </p:sp>
      <p:sp>
        <p:nvSpPr>
          <p:cNvPr id="3" name="Rectangle 2"/>
          <p:cNvSpPr/>
          <p:nvPr/>
        </p:nvSpPr>
        <p:spPr>
          <a:xfrm>
            <a:off x="1468755" y="2970530"/>
            <a:ext cx="9254490" cy="3415030"/>
          </a:xfrm>
          <a:prstGeom prst="rect">
            <a:avLst/>
          </a:prstGeom>
        </p:spPr>
        <p:txBody>
          <a:bodyPr wrap="square">
            <a:spAutoFit/>
          </a:bodyPr>
          <a:lstStyle/>
          <a:p>
            <a:r>
              <a:rPr lang="vi-VN" sz="3600" b="1" i="0" dirty="0" smtClean="0">
                <a:solidFill>
                  <a:srgbClr val="000000"/>
                </a:solidFill>
                <a:effectLst/>
                <a:latin typeface="+mj-lt"/>
              </a:rPr>
              <a:t>Câu 4:</a:t>
            </a:r>
            <a:r>
              <a:rPr lang="vi-VN" sz="3600" b="0" i="0" dirty="0" smtClean="0">
                <a:solidFill>
                  <a:srgbClr val="000000"/>
                </a:solidFill>
                <a:effectLst/>
                <a:latin typeface="+mj-lt"/>
              </a:rPr>
              <a:t>  Hoá năng dự trữ trong bao diêm khi cọ xát với vỏ bao diên được chuyển hoá thành:</a:t>
            </a:r>
          </a:p>
          <a:p>
            <a:r>
              <a:rPr lang="vi-VN" sz="3600" b="0" i="0" dirty="0" smtClean="0">
                <a:solidFill>
                  <a:srgbClr val="000000"/>
                </a:solidFill>
                <a:effectLst/>
                <a:latin typeface="+mj-lt"/>
              </a:rPr>
              <a:t>A. Nhiệt năng.</a:t>
            </a:r>
          </a:p>
          <a:p>
            <a:r>
              <a:rPr lang="vi-VN" sz="3600" b="0" i="0" dirty="0" smtClean="0">
                <a:solidFill>
                  <a:srgbClr val="000000"/>
                </a:solidFill>
                <a:effectLst/>
                <a:latin typeface="+mj-lt"/>
              </a:rPr>
              <a:t>B. Quang năng.</a:t>
            </a:r>
          </a:p>
          <a:p>
            <a:r>
              <a:rPr lang="vi-VN" sz="3600" i="0" dirty="0" smtClean="0">
                <a:effectLst/>
                <a:latin typeface="+mj-lt"/>
              </a:rPr>
              <a:t>C. Nhiệt năng và quang năng.</a:t>
            </a:r>
          </a:p>
          <a:p>
            <a:r>
              <a:rPr lang="vi-VN" sz="3600" b="0" i="0" dirty="0" smtClean="0">
                <a:solidFill>
                  <a:srgbClr val="000000"/>
                </a:solidFill>
                <a:effectLst/>
                <a:latin typeface="+mj-lt"/>
              </a:rPr>
              <a:t>D. Điện năng.</a:t>
            </a:r>
            <a:endParaRPr lang="vi-VN" sz="3600" b="0" i="0" dirty="0">
              <a:solidFill>
                <a:srgbClr val="000000"/>
              </a:solidFill>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9144000" cy="6185535"/>
          </a:xfrm>
          <a:prstGeom prst="rect">
            <a:avLst/>
          </a:prstGeom>
        </p:spPr>
        <p:txBody>
          <a:bodyPr wrap="square">
            <a:spAutoFit/>
          </a:bodyPr>
          <a:lstStyle/>
          <a:p>
            <a:r>
              <a:rPr lang="vi-VN" sz="3600" b="1" i="0" dirty="0" smtClean="0">
                <a:solidFill>
                  <a:srgbClr val="000000"/>
                </a:solidFill>
                <a:effectLst/>
                <a:latin typeface="+mj-lt"/>
              </a:rPr>
              <a:t>Câu 7:</a:t>
            </a:r>
            <a:r>
              <a:rPr lang="vi-VN" sz="3600" b="0" i="0" dirty="0" smtClean="0">
                <a:solidFill>
                  <a:srgbClr val="000000"/>
                </a:solidFill>
                <a:effectLst/>
                <a:latin typeface="+mj-lt"/>
              </a:rPr>
              <a:t> Trong máy phát điện gió, dạng năng lượng nào được chuyển hoá thành điện năng?</a:t>
            </a:r>
          </a:p>
          <a:p>
            <a:r>
              <a:rPr lang="vi-VN" sz="3600" b="0" i="0" dirty="0" smtClean="0">
                <a:solidFill>
                  <a:srgbClr val="000000"/>
                </a:solidFill>
                <a:effectLst/>
                <a:latin typeface="+mj-lt"/>
              </a:rPr>
              <a:t>A. Quang năng.                 B. Hoá năng.</a:t>
            </a:r>
          </a:p>
          <a:p>
            <a:r>
              <a:rPr lang="vi-VN" sz="3600" b="0" i="0" dirty="0" smtClean="0">
                <a:solidFill>
                  <a:srgbClr val="000000"/>
                </a:solidFill>
                <a:effectLst/>
                <a:latin typeface="+mj-lt"/>
              </a:rPr>
              <a:t>C. Nhiệt năng.                   </a:t>
            </a:r>
            <a:r>
              <a:rPr lang="vi-VN" sz="3600" i="0" dirty="0" smtClean="0">
                <a:effectLst/>
                <a:latin typeface="+mj-lt"/>
              </a:rPr>
              <a:t>D. Cơ năng.</a:t>
            </a:r>
          </a:p>
          <a:p>
            <a:r>
              <a:rPr lang="vi-VN" sz="3600" b="1" i="0" dirty="0" smtClean="0">
                <a:solidFill>
                  <a:srgbClr val="000000"/>
                </a:solidFill>
                <a:effectLst/>
                <a:latin typeface="+mj-lt"/>
              </a:rPr>
              <a:t>Câu 8:</a:t>
            </a:r>
            <a:r>
              <a:rPr lang="vi-VN" sz="3600" b="0" i="0" dirty="0" smtClean="0">
                <a:solidFill>
                  <a:srgbClr val="000000"/>
                </a:solidFill>
                <a:effectLst/>
                <a:latin typeface="+mj-lt"/>
              </a:rPr>
              <a:t> Khi sử dụng nồi cơm điện, năng lượng điện đã chuyển hóa thành năng lượng chủ yếu nào?</a:t>
            </a:r>
          </a:p>
          <a:p>
            <a:r>
              <a:rPr lang="vi-VN" sz="3600" b="0" i="0" dirty="0" smtClean="0">
                <a:solidFill>
                  <a:srgbClr val="000000"/>
                </a:solidFill>
                <a:effectLst/>
                <a:latin typeface="+mj-lt"/>
              </a:rPr>
              <a:t>A. Năng lượng ánh sáng.</a:t>
            </a:r>
          </a:p>
          <a:p>
            <a:r>
              <a:rPr lang="vi-VN" sz="3600" b="0" i="0" dirty="0" smtClean="0">
                <a:solidFill>
                  <a:srgbClr val="000000"/>
                </a:solidFill>
                <a:effectLst/>
                <a:latin typeface="+mj-lt"/>
              </a:rPr>
              <a:t>B. Cơ năng.</a:t>
            </a:r>
          </a:p>
          <a:p>
            <a:r>
              <a:rPr lang="vi-VN" sz="3600" i="0" dirty="0" smtClean="0">
                <a:effectLst/>
                <a:latin typeface="+mj-lt"/>
              </a:rPr>
              <a:t>C. Năng lượng nhiệt.</a:t>
            </a:r>
          </a:p>
          <a:p>
            <a:r>
              <a:rPr lang="vi-VN" sz="3600" b="0" i="0" dirty="0" smtClean="0">
                <a:solidFill>
                  <a:srgbClr val="000000"/>
                </a:solidFill>
                <a:effectLst/>
                <a:latin typeface="+mj-lt"/>
              </a:rPr>
              <a:t>D. Năng lượng âm.</a:t>
            </a:r>
            <a:endParaRPr lang="vi-VN" sz="3600" b="0" i="0" dirty="0">
              <a:solidFill>
                <a:srgbClr val="000000"/>
              </a:solidFill>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8915400" cy="5631180"/>
          </a:xfrm>
          <a:prstGeom prst="rect">
            <a:avLst/>
          </a:prstGeom>
        </p:spPr>
        <p:txBody>
          <a:bodyPr wrap="square">
            <a:spAutoFit/>
          </a:bodyPr>
          <a:lstStyle/>
          <a:p>
            <a:r>
              <a:rPr lang="vi-VN" sz="3600" b="1" i="0" dirty="0" smtClean="0">
                <a:solidFill>
                  <a:srgbClr val="000000"/>
                </a:solidFill>
                <a:effectLst/>
                <a:latin typeface="+mj-lt"/>
              </a:rPr>
              <a:t>Câu 9:</a:t>
            </a:r>
            <a:r>
              <a:rPr lang="vi-VN" sz="3600" b="0" i="0" dirty="0" smtClean="0">
                <a:solidFill>
                  <a:srgbClr val="000000"/>
                </a:solidFill>
                <a:effectLst/>
                <a:latin typeface="+mj-lt"/>
              </a:rPr>
              <a:t> Trong các dụng cụ và thiết bị điện sau đây, thiết bị nào chủ yếu biến đổi điện năng thành cơ năng: </a:t>
            </a:r>
          </a:p>
          <a:p>
            <a:r>
              <a:rPr lang="vi-VN" sz="3600" b="0" i="0" dirty="0" smtClean="0">
                <a:solidFill>
                  <a:srgbClr val="000000"/>
                </a:solidFill>
                <a:effectLst/>
                <a:latin typeface="+mj-lt"/>
              </a:rPr>
              <a:t>A. Nồi cơm điện.            B. Bàn là điện. </a:t>
            </a:r>
          </a:p>
          <a:p>
            <a:r>
              <a:rPr lang="vi-VN" sz="3600" b="0" i="0" dirty="0" smtClean="0">
                <a:solidFill>
                  <a:srgbClr val="000000"/>
                </a:solidFill>
                <a:effectLst/>
                <a:latin typeface="+mj-lt"/>
              </a:rPr>
              <a:t>C. Tivi.                            </a:t>
            </a:r>
            <a:r>
              <a:rPr lang="vi-VN" sz="3600" i="0" dirty="0" smtClean="0">
                <a:effectLst/>
                <a:latin typeface="+mj-lt"/>
              </a:rPr>
              <a:t>D. Máy bơm nước.</a:t>
            </a:r>
          </a:p>
          <a:p>
            <a:r>
              <a:rPr lang="vi-VN" sz="3600" b="1" i="0" dirty="0" smtClean="0">
                <a:solidFill>
                  <a:srgbClr val="000000"/>
                </a:solidFill>
                <a:effectLst/>
                <a:latin typeface="+mj-lt"/>
              </a:rPr>
              <a:t>Câu 10:</a:t>
            </a:r>
            <a:r>
              <a:rPr lang="vi-VN" sz="3600" b="0" i="0" dirty="0" smtClean="0">
                <a:solidFill>
                  <a:srgbClr val="000000"/>
                </a:solidFill>
                <a:effectLst/>
                <a:latin typeface="+mj-lt"/>
              </a:rPr>
              <a:t> Dạng năng lượng nào đã chuyển hoá thành điện năng trong một chiếc đồng hồ treo tường chạy bằng pin? </a:t>
            </a:r>
          </a:p>
          <a:p>
            <a:r>
              <a:rPr lang="vi-VN" sz="3600" i="0" dirty="0" smtClean="0">
                <a:effectLst/>
                <a:latin typeface="+mj-lt"/>
              </a:rPr>
              <a:t>A. Hoá năng.                   </a:t>
            </a:r>
            <a:r>
              <a:rPr lang="vi-VN" sz="3600" b="0" i="0" dirty="0" smtClean="0">
                <a:solidFill>
                  <a:srgbClr val="000000"/>
                </a:solidFill>
                <a:effectLst/>
                <a:latin typeface="+mj-lt"/>
              </a:rPr>
              <a:t>B. Nhiệt năng. </a:t>
            </a:r>
          </a:p>
          <a:p>
            <a:r>
              <a:rPr lang="vi-VN" sz="3600" b="0" i="0" dirty="0" smtClean="0">
                <a:solidFill>
                  <a:srgbClr val="000000"/>
                </a:solidFill>
                <a:effectLst/>
                <a:latin typeface="+mj-lt"/>
              </a:rPr>
              <a:t>C. Cơ năng.                     D. Quang năng.</a:t>
            </a:r>
            <a:endParaRPr lang="vi-VN" sz="3600" b="0" i="0" dirty="0">
              <a:solidFill>
                <a:srgbClr val="000000"/>
              </a:solidFill>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8</TotalTime>
  <Words>800</Words>
  <Application>Microsoft Office PowerPoint</Application>
  <PresentationFormat>Widescreen</PresentationFormat>
  <Paragraphs>99</Paragraphs>
  <Slides>20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MS Gothic</vt:lpstr>
      <vt:lpstr>宋体</vt:lpstr>
      <vt:lpstr>Arial</vt:lpstr>
      <vt:lpstr>Barlow Condensed Thin</vt:lpstr>
      <vt:lpstr>Calibri</vt:lpstr>
      <vt:lpstr>等线</vt:lpstr>
      <vt:lpstr>Open Sans</vt:lpstr>
      <vt:lpstr>Roboto</vt:lpstr>
      <vt:lpstr>Times New Roman</vt:lpstr>
      <vt:lpstr>Yeseva One</vt:lpstr>
      <vt:lpstr>2-1031-7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NHANH HƠN ?</vt:lpstr>
      <vt:lpstr>AI NHANH HƠN?</vt:lpstr>
      <vt:lpstr>PowerPoint Presentation</vt:lpstr>
      <vt:lpstr>PowerPoint Presentation</vt:lpstr>
      <vt:lpstr>PowerPoint Presentation</vt:lpstr>
      <vt:lpstr>VD3: Vận dụng định luật bảo toàn năng lượng để giải thích hiện tượng sau:</vt:lpstr>
      <vt:lpstr>VD4: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Admin</cp:lastModifiedBy>
  <cp:revision>82</cp:revision>
  <dcterms:created xsi:type="dcterms:W3CDTF">2018-12-13T14:11:00Z</dcterms:created>
  <dcterms:modified xsi:type="dcterms:W3CDTF">2024-04-16T02:07:28Z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3CA68111B2D34E97AE14CDB8358136F2</vt:lpwstr>
  </property>
  <property fmtid="{D5CDD505-2E9C-101B-9397-08002B2CF9AE}" pid="3" name="KSOProductBuildVer">
    <vt:lpwstr>1033-11.2.0.11516</vt:lpwstr>
  </property>
</Properties>
</file>